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1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2286000" marR="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2743200" marR="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3200400" marR="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3657600" marR="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4114800" marR="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64" name="Google Shape;64;p1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40" name="Google Shape;140;p8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48" name="Google Shape;148;p10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72" name="Google Shape;72;p2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81" name="Google Shape;81;p3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91" name="Google Shape;91;p4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99" name="Google Shape;99;p5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" name="Google Shape;106;g257e921cfb6_2_0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07" name="Google Shape;107;g257e921cfb6_2_0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" name="Google Shape;114;g257e921cfb6_2_64:notes"/>
          <p:cNvSpPr/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57e921cfb6_2_6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24" name="Google Shape;124;p6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type="body" idx="1"/>
          </p:nvPr>
        </p:nvSpPr>
        <p:spPr bwMode="auto"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pPr>
            <a:endParaRPr/>
          </a:p>
        </p:txBody>
      </p:sp>
      <p:sp>
        <p:nvSpPr>
          <p:cNvPr id="132" name="Google Shape;132;p7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userDrawn="1">
  <p:cSld name="TITLE_AND_BODY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/>
          <p:nvPr>
            <p:ph type="title"/>
          </p:nvPr>
        </p:nvSpPr>
        <p:spPr bwMode="auto"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21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/>
          <p:nvPr/>
        </p:nvSpPr>
        <p:spPr bwMode="auto"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  <a:defRPr/>
            </a:pP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7" name="Google Shape;47;p22"/>
          <p:cNvSpPr txBox="1"/>
          <p:nvPr>
            <p:ph type="title"/>
          </p:nvPr>
        </p:nvSpPr>
        <p:spPr bwMode="auto"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22"/>
          <p:cNvSpPr txBox="1"/>
          <p:nvPr>
            <p:ph type="subTitle" idx="1"/>
          </p:nvPr>
        </p:nvSpPr>
        <p:spPr bwMode="auto"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49" name="Google Shape;49;p22"/>
          <p:cNvSpPr txBox="1"/>
          <p:nvPr>
            <p:ph type="body" idx="2"/>
          </p:nvPr>
        </p:nvSpPr>
        <p:spPr bwMode="auto"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" name="Google Shape;50;p22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/>
          <p:nvPr>
            <p:ph type="body" idx="1"/>
          </p:nvPr>
        </p:nvSpPr>
        <p:spPr bwMode="auto"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3" name="Google Shape;53;p23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 hasCustomPrompt="1"/>
          </p:nvPr>
        </p:nvSpPr>
        <p:spPr bwMode="auto"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56" name="Google Shape;56;p24"/>
          <p:cNvSpPr txBox="1"/>
          <p:nvPr>
            <p:ph type="body" idx="1"/>
          </p:nvPr>
        </p:nvSpPr>
        <p:spPr bwMode="auto"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24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 1" preserve="0" showMasterPhAnim="0" showMasterSp="1" userDrawn="1">
  <p:cSld name="TITLE_AND_BODY_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/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 bwMode="auto"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50"/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3;p13"/>
          <p:cNvSpPr txBox="1"/>
          <p:nvPr>
            <p:ph type="subTitle" idx="1"/>
          </p:nvPr>
        </p:nvSpPr>
        <p:spPr bwMode="auto"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50"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13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 2" preserve="0" showMasterPhAnim="0" showMasterSp="1" userDrawn="1">
  <p:cSld name="TITLE_AND_BODY_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и объект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 bwMode="auto"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15"/>
          <p:cNvSpPr txBox="1"/>
          <p:nvPr>
            <p:ph type="body" idx="1"/>
          </p:nvPr>
        </p:nvSpPr>
        <p:spPr bwMode="auto"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15"/>
          <p:cNvSpPr txBox="1"/>
          <p:nvPr>
            <p:ph type="dt" idx="10"/>
          </p:nvPr>
        </p:nvSpPr>
        <p:spPr bwMode="auto"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" name="Google Shape;21;p15"/>
          <p:cNvSpPr txBox="1"/>
          <p:nvPr>
            <p:ph type="ftr" idx="11"/>
          </p:nvPr>
        </p:nvSpPr>
        <p:spPr bwMode="auto"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15"/>
          <p:cNvSpPr txBox="1"/>
          <p:nvPr>
            <p:ph type="sldNum" idx="12"/>
          </p:nvPr>
        </p:nvSpPr>
        <p:spPr bwMode="auto"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 bwMode="auto"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16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/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" name="Google Shape;28;p17"/>
          <p:cNvSpPr txBox="1"/>
          <p:nvPr>
            <p:ph type="body" idx="1"/>
          </p:nvPr>
        </p:nvSpPr>
        <p:spPr bwMode="auto"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" name="Google Shape;29;p17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/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" name="Google Shape;32;p18"/>
          <p:cNvSpPr txBox="1"/>
          <p:nvPr>
            <p:ph type="body" idx="1"/>
          </p:nvPr>
        </p:nvSpPr>
        <p:spPr bwMode="auto"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50"/>
            </a:lvl1pPr>
            <a:lvl2pPr marL="914400" lvl="1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33" name="Google Shape;33;p18"/>
          <p:cNvSpPr txBox="1"/>
          <p:nvPr>
            <p:ph type="body" idx="2"/>
          </p:nvPr>
        </p:nvSpPr>
        <p:spPr bwMode="auto"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50"/>
            </a:lvl1pPr>
            <a:lvl2pPr marL="914400" lvl="1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18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" name="Google Shape;37;p19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type="title"/>
          </p:nvPr>
        </p:nvSpPr>
        <p:spPr bwMode="auto">
          <a:xfrm>
            <a:off x="415600" y="740800"/>
            <a:ext cx="3744000" cy="100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20"/>
          <p:cNvSpPr txBox="1"/>
          <p:nvPr>
            <p:ph type="body" idx="1"/>
          </p:nvPr>
        </p:nvSpPr>
        <p:spPr bwMode="auto"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20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 bwMode="auto"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1"/>
          <p:cNvSpPr txBox="1"/>
          <p:nvPr>
            <p:ph type="body" idx="1"/>
          </p:nvPr>
        </p:nvSpPr>
        <p:spPr bwMode="auto"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914400" marR="0" lvl="1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1371600" marR="0" lvl="2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1828800" marR="0" lvl="3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2286000" marR="0" lvl="4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2743200" marR="0" lvl="5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3200400" marR="0" lvl="6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3657600" marR="0" lvl="7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4114800" marR="0" lvl="8" indent="-3175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1"/>
          <p:cNvSpPr txBox="1"/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hyperlink" Target="https://www.reddit.com/r/philosophy" TargetMode="External"/><Relationship Id="rId6" Type="http://schemas.openxmlformats.org/officeDocument/2006/relationships/hyperlink" Target="http://philosophystorm.org/" TargetMode="Externa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hyperlink" Target="https://vk.com/philosophy_msu" TargetMode="External"/><Relationship Id="rId6" Type="http://schemas.openxmlformats.org/officeDocument/2006/relationships/hyperlink" Target="https://philos.msu.r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6" name="Google Shape;66;p1"/>
          <p:cNvPicPr/>
          <p:nvPr/>
        </p:nvPicPr>
        <p:blipFill>
          <a:blip r:embed="rId3">
            <a:alphaModFix/>
          </a:blip>
          <a:srcRect l="0" t="0" r="11911" b="0"/>
          <a:stretch/>
        </p:blipFill>
        <p:spPr bwMode="auto">
          <a:xfrm>
            <a:off x="6015046" y="186988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 title="м"/>
          <p:cNvSpPr txBox="1"/>
          <p:nvPr/>
        </p:nvSpPr>
        <p:spPr bwMode="auto">
          <a:xfrm>
            <a:off x="6220325" y="1887411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pPr>
            <a:r>
              <a:rPr lang="ru-RU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СОЦИАЛЬНЫЕ МЕДИА </a:t>
            </a:r>
            <a:br>
              <a:rPr lang="ru-RU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</a:br>
            <a:r>
              <a:rPr lang="ru-RU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ДЛЯ ФИЛОСОФИИ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8" name="Google Shape;68;p1"/>
          <p:cNvSpPr txBox="1"/>
          <p:nvPr/>
        </p:nvSpPr>
        <p:spPr bwMode="auto">
          <a:xfrm>
            <a:off x="6220325" y="3657603"/>
            <a:ext cx="5174700" cy="2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650" tIns="58300" rIns="116650" bIns="58300" anchor="t" anchorCtr="0">
            <a:no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>
                <a:solidFill>
                  <a:srgbClr val="A22184"/>
                </a:solidFill>
              </a:rPr>
              <a:t>Егор</a:t>
            </a:r>
            <a:br>
              <a:rPr lang="ru-RU" sz="3600" b="1">
                <a:solidFill>
                  <a:srgbClr val="A22184"/>
                </a:solidFill>
              </a:rPr>
            </a:br>
            <a:r>
              <a:rPr lang="ru-RU" sz="3600" b="1">
                <a:solidFill>
                  <a:srgbClr val="A22184"/>
                </a:solidFill>
              </a:rPr>
              <a:t>Алексеевич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/>
            </a:pPr>
            <a:endParaRPr sz="800" b="0" i="0" u="none" strike="noStrike" cap="none">
              <a:solidFill>
                <a:srgbClr val="A22184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</a:rPr>
              <a:t>Студент, группа КИ23-17/1б</a:t>
            </a:r>
            <a:br>
              <a:rPr lang="ru-RU" sz="2000">
                <a:solidFill>
                  <a:srgbClr val="33348A"/>
                </a:solidFill>
              </a:rPr>
            </a:br>
            <a:r>
              <a:rPr lang="ru-RU" sz="2000">
                <a:solidFill>
                  <a:srgbClr val="33348A"/>
                </a:solidFill>
              </a:rPr>
              <a:t>Институт космических и информационных технологий</a:t>
            </a: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9" name="Google Shape;69;p1"/>
          <p:cNvPicPr/>
          <p:nvPr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180475" y="1664700"/>
            <a:ext cx="5658950" cy="32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2" name="Google Shape;142;p8"/>
          <p:cNvPicPr/>
          <p:nvPr/>
        </p:nvPicPr>
        <p:blipFill>
          <a:blip r:embed="rId3">
            <a:alphaModFix/>
          </a:blip>
          <a:srcRect l="16540" t="7826" r="15670" b="10888"/>
          <a:stretch/>
        </p:blipFill>
        <p:spPr bwMode="auto">
          <a:xfrm>
            <a:off x="6342264" y="2757268"/>
            <a:ext cx="5508588" cy="371549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57150" cap="flat" cmpd="sng">
            <a:solidFill>
              <a:srgbClr val="3334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3" name="Google Shape;143;p8"/>
          <p:cNvPicPr/>
          <p:nvPr/>
        </p:nvPicPr>
        <p:blipFill>
          <a:blip r:embed="rId4">
            <a:alphaModFix/>
          </a:blip>
          <a:srcRect l="0" t="0" r="11911" b="0"/>
          <a:stretch/>
        </p:blipFill>
        <p:spPr bwMode="auto">
          <a:xfrm>
            <a:off x="6015046" y="1124296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 title="м"/>
          <p:cNvSpPr txBox="1"/>
          <p:nvPr/>
        </p:nvSpPr>
        <p:spPr bwMode="auto">
          <a:xfrm>
            <a:off x="6220325" y="1127756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2800"/>
              <a:buFont typeface="Arial"/>
              <a:buNone/>
              <a:defRPr/>
            </a:pPr>
            <a:r>
              <a:rPr lang="ru-RU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СОЦИАЛЬНЫЕ МЕДИА </a:t>
            </a:r>
            <a:br>
              <a:rPr lang="ru-RU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</a:br>
            <a:r>
              <a:rPr lang="ru-RU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ДЛЯ ФИЛОСОФСКОГО СООБЩЕСТВА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5" name="Google Shape;145;p8"/>
          <p:cNvSpPr txBox="1"/>
          <p:nvPr/>
        </p:nvSpPr>
        <p:spPr bwMode="auto">
          <a:xfrm>
            <a:off x="563974" y="1124299"/>
            <a:ext cx="5275439" cy="313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П</a:t>
            </a:r>
            <a:r>
              <a:rPr lang="ru-RU" sz="1800" b="0" i="0" u="none" strike="noStrike" cap="none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римеры тематических философских сообществ в интернете</a:t>
            </a: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:</a:t>
            </a:r>
            <a:endParaRPr sz="18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«</a:t>
            </a: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Философия</a:t>
            </a:r>
            <a:r>
              <a:rPr lang="ru-RU" sz="18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»</a:t>
            </a: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 на платформе Reddit. </a:t>
            </a:r>
            <a:r>
              <a:rPr lang="en-US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 </a:t>
            </a:r>
            <a:r>
              <a:rPr u="sng">
                <a:solidFill>
                  <a:schemeClr val="hlink"/>
                </a:solidFill>
                <a:hlinkClick r:id="rId5" tooltip="https://www.reddit.com/r/philosophy"/>
              </a:rPr>
              <a:t>https://www.reddit.com/r/philosophy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«Философский штурм»</a:t>
            </a:r>
            <a:r>
              <a:rPr lang="en-US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 </a:t>
            </a:r>
            <a:r>
              <a:rPr u="sng">
                <a:solidFill>
                  <a:schemeClr val="hlink"/>
                </a:solidFill>
                <a:hlinkClick r:id="rId6" tooltip="http://philosophystorm.org/"/>
              </a:rPr>
              <a:t>http://philosophystorm.org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Сайт “Философия” Ярославского государственного педагогического университета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/>
          <p:nvPr/>
        </p:nvSpPr>
        <p:spPr bwMode="auto">
          <a:xfrm>
            <a:off x="6220325" y="308343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/>
            </a:pPr>
            <a:r>
              <a:rPr lang="ru-RU" sz="32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Спасибо за внимание</a:t>
            </a:r>
            <a:endParaRPr sz="32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3632209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9110" y="514327"/>
            <a:ext cx="5410775" cy="5410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4" name="Google Shape;74;p2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 txBox="1"/>
          <p:nvPr/>
        </p:nvSpPr>
        <p:spPr bwMode="auto">
          <a:xfrm>
            <a:off x="6229718" y="1950815"/>
            <a:ext cx="5649543" cy="678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 i="0" u="none" strike="noStrike" cap="none">
                <a:solidFill>
                  <a:srgbClr val="A22184"/>
                </a:solidFill>
                <a:latin typeface="Arial"/>
                <a:ea typeface="Arial"/>
                <a:cs typeface="Arial"/>
              </a:rPr>
              <a:t>СОЦИАЛЬНЫЕ МЕДИА</a:t>
            </a:r>
            <a:endParaRPr sz="3600" b="1" i="0" u="none" strike="noStrike" cap="none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6" name="Google Shape;76;p2"/>
          <p:cNvSpPr txBox="1"/>
          <p:nvPr/>
        </p:nvSpPr>
        <p:spPr bwMode="auto">
          <a:xfrm>
            <a:off x="6220325" y="297440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«Социальные медиа - это онлайн-коммуникация, </a:t>
            </a:r>
            <a:endParaRPr sz="16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r>
              <a:rPr lang="ru-RU" sz="16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в которой индивидуум плавно и гибко меняет свою роль, выступая то в качестве аудитории, то в качестве автора. Для этого используется социальное программное обеспечение, которое позволяет любому без специальных знаний в области кодирования размещать, комментировать, перемещать, редактировать информацию и создавать сообщества вокруг разделяемых интересов» </a:t>
            </a:r>
            <a:br>
              <a:rPr lang="ru-RU" sz="16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16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Д. Торнли</a:t>
            </a:r>
            <a:endParaRPr sz="16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pPr>
            <a:endParaRPr sz="16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7" name="Google Shape;77;p2"/>
          <p:cNvSpPr txBox="1"/>
          <p:nvPr/>
        </p:nvSpPr>
        <p:spPr bwMode="auto">
          <a:xfrm>
            <a:off x="6220325" y="6245372"/>
            <a:ext cx="541156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r>
              <a:rPr lang="ru-RU" sz="1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https://cyberleninka.ru/article/n/k-voprosu-opredeleniya-ponyatiya-sotsialnye-media</a:t>
            </a:r>
            <a:endParaRPr sz="1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44322243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27998" y="921064"/>
            <a:ext cx="5449754" cy="5449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3" name="Google Shape;83;p3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 bwMode="auto">
          <a:xfrm>
            <a:off x="6229718" y="1452217"/>
            <a:ext cx="5649543" cy="117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1" i="0" u="none" strike="noStrike" cap="none">
                <a:solidFill>
                  <a:srgbClr val="A22184"/>
                </a:solidFill>
                <a:latin typeface="Arial"/>
                <a:ea typeface="Arial"/>
                <a:cs typeface="Arial"/>
              </a:rPr>
              <a:t>ЗАЧЕМ ФИЛОСОФУ (ПРЕПОДАВАТЕЛЮ ФИЛОСОФИИ)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1" i="0" u="none" strike="noStrike" cap="none">
                <a:solidFill>
                  <a:srgbClr val="A22184"/>
                </a:solidFill>
                <a:latin typeface="Arial"/>
                <a:ea typeface="Arial"/>
                <a:cs typeface="Arial"/>
              </a:rPr>
              <a:t>ЦИФРОВЫЕ КОМПЕТЕНЦИИ?</a:t>
            </a:r>
            <a:endParaRPr sz="2400" b="1" i="0" u="none" strike="noStrike" cap="none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5" name="Google Shape;85;p3"/>
          <p:cNvSpPr txBox="1"/>
          <p:nvPr/>
        </p:nvSpPr>
        <p:spPr bwMode="auto">
          <a:xfrm>
            <a:off x="6220325" y="297440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/>
            </a:pPr>
            <a: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Цифровые компетенции — это комплекс компетенций по работе </a:t>
            </a:r>
            <a:b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в цифровой среде и с цифровыми продуктами, включая активность </a:t>
            </a:r>
            <a:b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20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по созданию и сбору данных, их обработке и анализу, а также по автоматизации процессов с помощью компьютерных технологий</a:t>
            </a:r>
            <a:endParaRPr sz="20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6" name="Google Shape;86;p3"/>
          <p:cNvSpPr txBox="1"/>
          <p:nvPr/>
        </p:nvSpPr>
        <p:spPr bwMode="auto">
          <a:xfrm>
            <a:off x="6220325" y="6245372"/>
            <a:ext cx="541156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r>
              <a:rPr lang="ru-RU" sz="1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из концепции развития цифровых компетенций студентов НИУ ВШЭ, 2020 г.</a:t>
            </a:r>
            <a:endParaRPr sz="1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7" name="Google Shape;87;p3"/>
          <p:cNvSpPr txBox="1"/>
          <p:nvPr/>
        </p:nvSpPr>
        <p:spPr bwMode="auto">
          <a:xfrm>
            <a:off x="513199" y="4391375"/>
            <a:ext cx="5321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Char char="●"/>
              <a:defRPr/>
            </a:pP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Философу или преподавателю философии цифровые компетенции необходимы для </a:t>
            </a: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эффективного </a:t>
            </a: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обмена идеями и проведения научных исследований. 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Char char="●"/>
              <a:defRPr/>
            </a:pP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Например, использование онлайн-платформ для проведения лекций или семинаров помогает привлечь молодых студентов, которые привыкли пользоваться </a:t>
            </a: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современными</a:t>
            </a:r>
            <a:r>
              <a:rPr lang="ru-RU">
                <a:solidFill>
                  <a:srgbClr val="888888"/>
                </a:solidFill>
                <a:latin typeface="Calibri"/>
                <a:ea typeface="Calibri"/>
                <a:cs typeface="Calibri"/>
              </a:rPr>
              <a:t> технологиями.</a:t>
            </a:r>
            <a:endParaRPr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2798003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52499" y="109303"/>
            <a:ext cx="4137909" cy="4137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3" name="Google Shape;93;p4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/>
        </p:nvSpPr>
        <p:spPr bwMode="auto">
          <a:xfrm>
            <a:off x="6229718" y="1230618"/>
            <a:ext cx="5649543" cy="139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 i="0" u="none" strike="noStrike" cap="none">
                <a:solidFill>
                  <a:srgbClr val="A22184"/>
                </a:solidFill>
                <a:latin typeface="Arial"/>
                <a:ea typeface="Arial"/>
                <a:cs typeface="Arial"/>
              </a:rPr>
              <a:t>ВИДЫ СОЦИАЛЬНЫХ МЕДИА И ФИЛОСОФИЯ</a:t>
            </a:r>
            <a:endParaRPr sz="3600" b="1" i="0" u="none" strike="noStrike" cap="none">
              <a:solidFill>
                <a:srgbClr val="A22184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5" name="Google Shape;95;p4"/>
          <p:cNvSpPr txBox="1"/>
          <p:nvPr/>
        </p:nvSpPr>
        <p:spPr bwMode="auto">
          <a:xfrm>
            <a:off x="6220325" y="297440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философские сайты, компьютерная анимация </a:t>
            </a:r>
            <a:b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с философским содержанием, компьютерные игры с философскими сюжетами и цитатами, философские онлайн-энциклопедия, социальные сети (страницы философов </a:t>
            </a:r>
            <a:b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и философским контентом), блоги философов </a:t>
            </a:r>
            <a:b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</a:br>
            <a: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и по философским темам, мессенджеры,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форумы, видеохостинги (философские видео), подкасты, и др.</a:t>
            </a:r>
            <a:endParaRPr sz="18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6" name="Google Shape;96;p4" descr="Brick of knowledge"/>
          <p:cNvPicPr/>
          <p:nvPr/>
        </p:nvPicPr>
        <p:blipFill>
          <a:blip r:embed="rId4">
            <a:alphaModFix/>
          </a:blip>
          <a:stretch/>
        </p:blipFill>
        <p:spPr bwMode="auto">
          <a:xfrm flipH="0" flipV="0">
            <a:off x="250630" y="1812524"/>
            <a:ext cx="5602444" cy="3375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1" name="Google Shape;101;p5"/>
          <p:cNvPicPr/>
          <p:nvPr/>
        </p:nvPicPr>
        <p:blipFill>
          <a:blip r:embed="rId3">
            <a:alphaModFix/>
          </a:blip>
          <a:srcRect l="9045" t="7004" r="9686" b="3427"/>
          <a:stretch/>
        </p:blipFill>
        <p:spPr bwMode="auto">
          <a:xfrm>
            <a:off x="6342265" y="2757268"/>
            <a:ext cx="5347988" cy="331543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57150" cap="flat" cmpd="sng">
            <a:solidFill>
              <a:srgbClr val="3334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Google Shape;102;p5"/>
          <p:cNvPicPr/>
          <p:nvPr/>
        </p:nvPicPr>
        <p:blipFill>
          <a:blip r:embed="rId4">
            <a:alphaModFix/>
          </a:blip>
          <a:srcRect l="0" t="0" r="11911" b="0"/>
          <a:stretch/>
        </p:blipFill>
        <p:spPr bwMode="auto">
          <a:xfrm>
            <a:off x="6015046" y="1124296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 title="м"/>
          <p:cNvSpPr txBox="1"/>
          <p:nvPr/>
        </p:nvSpPr>
        <p:spPr bwMode="auto">
          <a:xfrm>
            <a:off x="6220325" y="1226232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3200"/>
              <a:buFont typeface="Arial"/>
              <a:buNone/>
              <a:defRPr/>
            </a:pPr>
            <a:r>
              <a:rPr lang="ru-RU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ПЕРСОНАЛЬНЫЙ БРЕНД ФИЛОСОФА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4" name="Google Shape;104;p5"/>
          <p:cNvSpPr txBox="1"/>
          <p:nvPr/>
        </p:nvSpPr>
        <p:spPr bwMode="auto">
          <a:xfrm>
            <a:off x="549149" y="1124299"/>
            <a:ext cx="5289058" cy="292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Google Scholar (Google Академия)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Этот ресурс позволяет исследователям размещать свои научные работы, обмениваться результатами и находить коллег по интересам. 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Пользователи могут создавать профили, добавлять свои публикации, а также отслеживать цитирования и взаимодействовать с другими учеными.</a:t>
            </a:r>
            <a:endParaRPr sz="18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9" name="Google Shape;109;g257e921cfb6_2_0"/>
          <p:cNvPicPr/>
          <p:nvPr/>
        </p:nvPicPr>
        <p:blipFill>
          <a:blip r:embed="rId3">
            <a:alphaModFix/>
          </a:blip>
          <a:srcRect l="0" t="0" r="11909" b="0"/>
          <a:stretch/>
        </p:blipFill>
        <p:spPr bwMode="auto">
          <a:xfrm>
            <a:off x="6015046" y="1869883"/>
            <a:ext cx="6195713" cy="1406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57e921cfb6_2_0" title="м"/>
          <p:cNvSpPr txBox="1"/>
          <p:nvPr/>
        </p:nvSpPr>
        <p:spPr bwMode="auto">
          <a:xfrm>
            <a:off x="6220325" y="1943683"/>
            <a:ext cx="56589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АТРИБУТЫ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1" name="Google Shape;111;g257e921cfb6_2_0"/>
          <p:cNvSpPr txBox="1"/>
          <p:nvPr/>
        </p:nvSpPr>
        <p:spPr bwMode="auto">
          <a:xfrm>
            <a:off x="6220325" y="3477009"/>
            <a:ext cx="5658900" cy="1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Узнаваемый образ (идеи)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Каналы на различных платформах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Тематический контент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Мероприятия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2400"/>
              <a:buFont typeface="Arial"/>
              <a:buNone/>
              <a:defRPr/>
            </a:pPr>
            <a:r>
              <a:rPr lang="ru-RU" sz="2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Стиль жизни?</a:t>
            </a:r>
            <a:endParaRPr sz="2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792530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01092" y="1488632"/>
            <a:ext cx="5042984" cy="3880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7" name="Google Shape;117;g257e921cfb6_2_64"/>
          <p:cNvPicPr/>
          <p:nvPr/>
        </p:nvPicPr>
        <p:blipFill>
          <a:blip r:embed="rId3">
            <a:alphaModFix/>
          </a:blip>
          <a:srcRect l="25751" t="10029" r="22715" b="7760"/>
          <a:stretch/>
        </p:blipFill>
        <p:spPr bwMode="auto">
          <a:xfrm>
            <a:off x="6342265" y="2757269"/>
            <a:ext cx="3608699" cy="35982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57150" cap="flat" cmpd="sng">
            <a:solidFill>
              <a:srgbClr val="3334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8" name="Google Shape;118;g257e921cfb6_2_64"/>
          <p:cNvPicPr/>
          <p:nvPr/>
        </p:nvPicPr>
        <p:blipFill>
          <a:blip r:embed="rId4">
            <a:alphaModFix/>
          </a:blip>
          <a:srcRect l="0" t="0" r="11909" b="0"/>
          <a:stretch/>
        </p:blipFill>
        <p:spPr bwMode="auto">
          <a:xfrm>
            <a:off x="6015046" y="1124296"/>
            <a:ext cx="6195713" cy="1406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57e921cfb6_2_64" title="м"/>
          <p:cNvSpPr txBox="1"/>
          <p:nvPr/>
        </p:nvSpPr>
        <p:spPr bwMode="auto">
          <a:xfrm>
            <a:off x="6220325" y="1212164"/>
            <a:ext cx="56589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ХОМСКИЙ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0" name="Google Shape;120;g257e921cfb6_2_64"/>
          <p:cNvSpPr txBox="1"/>
          <p:nvPr/>
        </p:nvSpPr>
        <p:spPr bwMode="auto">
          <a:xfrm>
            <a:off x="6220325" y="6442324"/>
            <a:ext cx="541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r>
              <a:rPr lang="ru-RU" sz="1400" b="0" i="0" u="none" strike="noStrike" cap="none">
                <a:solidFill>
                  <a:srgbClr val="33348A"/>
                </a:solidFill>
                <a:latin typeface="Arial"/>
                <a:ea typeface="Arial"/>
                <a:cs typeface="Arial"/>
              </a:rPr>
              <a:t>https://chomsky.info/</a:t>
            </a:r>
            <a:endParaRPr sz="1400" b="0" i="0" u="none" strike="noStrike" cap="none">
              <a:solidFill>
                <a:srgbClr val="33348A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1" name="Google Shape;121;g257e921cfb6_2_64"/>
          <p:cNvSpPr txBox="1"/>
          <p:nvPr/>
        </p:nvSpPr>
        <p:spPr bwMode="auto">
          <a:xfrm>
            <a:off x="437149" y="1212174"/>
            <a:ext cx="5593739" cy="475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А.Н. Хомский</a:t>
            </a:r>
            <a:r>
              <a:rPr lang="en-US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ru-RU" sz="20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американский лингвист, философ, когнитивист и общественный деятель.</a:t>
            </a: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 Вот некоторые из его философских трудов: 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1. "Синтаксические структуры" </a:t>
            </a:r>
            <a:r>
              <a:rPr lang="en-US" sz="20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(1957)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2. </a:t>
            </a:r>
            <a:r>
              <a:rPr lang="ru-RU" sz="20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"Аспекты теории синтаксиса"</a:t>
            </a: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ru-RU" sz="20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(1965)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3. </a:t>
            </a:r>
            <a:r>
              <a:rPr lang="ru-RU" sz="20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"Язык и мышление" (1968)</a:t>
            </a: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 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4. </a:t>
            </a:r>
            <a:r>
              <a:rPr lang="ru-RU" sz="20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"Картезианская лингвистика" (1966)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5. </a:t>
            </a:r>
            <a:r>
              <a:rPr lang="ru-RU" sz="20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"Рефлексии о языке" (1975)</a:t>
            </a:r>
            <a:endParaRPr lang="ru-RU"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en-US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6. </a:t>
            </a:r>
            <a:r>
              <a:rPr lang="ru-RU" sz="20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"Американская держава и новые мандарины" (1969)</a:t>
            </a: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20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20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Эти работы охватывают темы, связанные с природой языка, его структурой и влиянием на мышление.</a:t>
            </a:r>
            <a:endParaRPr sz="20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2000" b="0" i="0" u="none" strike="noStrike" cap="none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6" name="Google Shape;126;p6"/>
          <p:cNvPicPr/>
          <p:nvPr/>
        </p:nvPicPr>
        <p:blipFill>
          <a:blip r:embed="rId3">
            <a:alphaModFix/>
          </a:blip>
          <a:srcRect l="24764" t="11942" r="23378" b="15057"/>
          <a:stretch/>
        </p:blipFill>
        <p:spPr bwMode="auto">
          <a:xfrm>
            <a:off x="6342264" y="2757268"/>
            <a:ext cx="4692004" cy="371549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57150" cap="flat" cmpd="sng">
            <a:solidFill>
              <a:srgbClr val="3334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" name="Google Shape;127;p6"/>
          <p:cNvPicPr/>
          <p:nvPr/>
        </p:nvPicPr>
        <p:blipFill>
          <a:blip r:embed="rId4">
            <a:alphaModFix/>
          </a:blip>
          <a:srcRect l="0" t="0" r="11911" b="0"/>
          <a:stretch/>
        </p:blipFill>
        <p:spPr bwMode="auto">
          <a:xfrm>
            <a:off x="6015046" y="1124296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 title="м"/>
          <p:cNvSpPr txBox="1"/>
          <p:nvPr/>
        </p:nvSpPr>
        <p:spPr bwMode="auto">
          <a:xfrm>
            <a:off x="6220325" y="1226232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3200"/>
              <a:buFont typeface="Arial"/>
              <a:buNone/>
              <a:defRPr/>
            </a:pPr>
            <a:r>
              <a:rPr lang="ru-RU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ТЕМАТИЧЕСКИЕ ФИЛОСОФСКИЕ ПАБЛИКИ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9" name="Google Shape;129;p6"/>
          <p:cNvSpPr txBox="1"/>
          <p:nvPr/>
        </p:nvSpPr>
        <p:spPr bwMode="auto">
          <a:xfrm>
            <a:off x="437099" y="1226224"/>
            <a:ext cx="5682299" cy="269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defRPr/>
            </a:pPr>
            <a:r>
              <a:rPr lang="ru-RU" sz="1100" b="1" i="0" u="none" strike="noStrike" cap="none" spc="0">
                <a:solidFill>
                  <a:srgbClr val="33348A"/>
                </a:solidFill>
                <a:latin typeface="Inter UI"/>
                <a:ea typeface="Inter UI"/>
                <a:cs typeface="Inter UI"/>
              </a:rPr>
              <a:t>ВКонтакте</a:t>
            </a:r>
            <a:endParaRPr sz="1100" b="1" i="0" u="none" strike="noStrike" cap="none" spc="0">
              <a:solidFill>
                <a:srgbClr val="33348A"/>
              </a:solidFill>
              <a:latin typeface="Inter UI"/>
              <a:cs typeface="Inter UI"/>
            </a:endParaRPr>
          </a:p>
          <a:p>
            <a:pPr>
              <a:defRPr/>
            </a:pPr>
            <a:endParaRPr sz="1100" b="1" i="0" u="none" strike="noStrike" cap="none" spc="0">
              <a:solidFill>
                <a:srgbClr val="33348A"/>
              </a:solidFill>
              <a:latin typeface="Inter UI"/>
              <a:cs typeface="Inter UI"/>
            </a:endParaRPr>
          </a:p>
          <a:p>
            <a:pPr>
              <a:defRPr/>
            </a:pPr>
            <a:r>
              <a:rPr lang="ru-RU" sz="1100" b="1" i="0" u="none" strike="noStrike" cap="none" spc="0">
                <a:solidFill>
                  <a:srgbClr val="33348A"/>
                </a:solidFill>
                <a:latin typeface="Inter UI"/>
                <a:ea typeface="Inter UI"/>
                <a:cs typeface="Inter UI"/>
              </a:rPr>
              <a:t>    «Философия»</a:t>
            </a:r>
            <a:r>
              <a:rPr lang="en-US" sz="1100" b="1" i="0" u="none" strike="noStrike" cap="none" spc="0">
                <a:solidFill>
                  <a:srgbClr val="33348A"/>
                </a:solidFill>
                <a:latin typeface="Inter UI"/>
                <a:ea typeface="Inter UI"/>
                <a:cs typeface="Inter UI"/>
              </a:rPr>
              <a:t> </a:t>
            </a:r>
            <a:r>
              <a:rPr lang="ru-RU" sz="1100" b="1" i="0" u="none" strike="noStrike" cap="none" spc="0">
                <a:solidFill>
                  <a:srgbClr val="33348A"/>
                </a:solidFill>
                <a:latin typeface="Inter UI"/>
                <a:ea typeface="Inter UI"/>
                <a:cs typeface="Inter UI"/>
              </a:rPr>
              <a:t> Ссылка: https://vk.com/philosophy</a:t>
            </a:r>
            <a:endParaRPr sz="1100" b="1" i="0" u="none" strike="noStrike" cap="none" spc="0">
              <a:solidFill>
                <a:srgbClr val="33348A"/>
              </a:solidFill>
              <a:latin typeface="Inter UI"/>
              <a:cs typeface="Inter UI"/>
            </a:endParaRPr>
          </a:p>
          <a:p>
            <a:pPr>
              <a:defRPr/>
            </a:pPr>
            <a:endParaRPr sz="1100" b="1" i="0" u="none" strike="noStrike" cap="none" spc="0">
              <a:solidFill>
                <a:srgbClr val="33348A"/>
              </a:solidFill>
              <a:latin typeface="Inter UI"/>
              <a:cs typeface="Inter UI"/>
            </a:endParaRPr>
          </a:p>
          <a:p>
            <a:pPr>
              <a:defRPr/>
            </a:pPr>
            <a:r>
              <a:rPr lang="ru-RU" sz="1100" b="1" i="0" u="none" strike="noStrike" cap="none" spc="0">
                <a:solidFill>
                  <a:srgbClr val="33348A"/>
                </a:solidFill>
                <a:latin typeface="Inter UI"/>
                <a:ea typeface="Inter UI"/>
                <a:cs typeface="Inter UI"/>
              </a:rPr>
              <a:t>    «Философский камень»</a:t>
            </a:r>
            <a:r>
              <a:rPr lang="en-US" sz="1100" b="1" i="0" u="none" strike="noStrike" cap="none" spc="0">
                <a:solidFill>
                  <a:srgbClr val="33348A"/>
                </a:solidFill>
                <a:latin typeface="Inter UI"/>
                <a:ea typeface="Inter UI"/>
                <a:cs typeface="Inter UI"/>
              </a:rPr>
              <a:t> </a:t>
            </a:r>
            <a:r>
              <a:rPr lang="ru-RU" sz="1100" b="1" i="0" u="none" strike="noStrike" cap="none" spc="0">
                <a:solidFill>
                  <a:srgbClr val="33348A"/>
                </a:solidFill>
                <a:latin typeface="Inter UI"/>
                <a:ea typeface="Inter UI"/>
                <a:cs typeface="Inter UI"/>
              </a:rPr>
              <a:t>Ссылка: https://vk.com/philosophers_stone</a:t>
            </a:r>
            <a:endParaRPr sz="1100" b="1" i="0" u="none" strike="noStrike" cap="none" spc="0">
              <a:solidFill>
                <a:srgbClr val="33348A"/>
              </a:solidFill>
              <a:latin typeface="Inter UI"/>
              <a:cs typeface="Inter UI"/>
            </a:endParaRPr>
          </a:p>
          <a:p>
            <a:pPr>
              <a:defRPr/>
            </a:pPr>
            <a:endParaRPr sz="1100" b="1" i="0" u="none" strike="noStrike" cap="none" spc="0">
              <a:solidFill>
                <a:srgbClr val="33348A"/>
              </a:solidFill>
              <a:latin typeface="Inter UI"/>
              <a:cs typeface="Inter UI"/>
            </a:endParaRPr>
          </a:p>
          <a:p>
            <a:pPr>
              <a:defRPr/>
            </a:pPr>
            <a:r>
              <a:rPr lang="ru-RU" sz="1100" b="1" i="0" u="none" strike="noStrike" cap="none" spc="0">
                <a:solidFill>
                  <a:srgbClr val="33348A"/>
                </a:solidFill>
                <a:latin typeface="Inter UI"/>
                <a:ea typeface="Inter UI"/>
                <a:cs typeface="Inter UI"/>
              </a:rPr>
              <a:t>    «Философия и жизнь»</a:t>
            </a:r>
            <a:r>
              <a:rPr lang="en-US" sz="1100" b="1" i="0" u="none" strike="noStrike" cap="none" spc="0">
                <a:solidFill>
                  <a:srgbClr val="33348A"/>
                </a:solidFill>
                <a:latin typeface="Inter UI"/>
                <a:ea typeface="Inter UI"/>
                <a:cs typeface="Inter UI"/>
              </a:rPr>
              <a:t> </a:t>
            </a:r>
            <a:r>
              <a:rPr lang="ru-RU" sz="1100" b="1" i="0" u="none" strike="noStrike" cap="none" spc="0">
                <a:solidFill>
                  <a:srgbClr val="33348A"/>
                </a:solidFill>
                <a:latin typeface="Inter UI"/>
                <a:ea typeface="Inter UI"/>
                <a:cs typeface="Inter UI"/>
              </a:rPr>
              <a:t>Ссылка: https://vk.com/philosophy_and_life</a:t>
            </a:r>
            <a:endParaRPr sz="1100" b="1" i="1" u="none" strike="noStrike" cap="none" spc="0">
              <a:solidFill>
                <a:srgbClr val="33348A"/>
              </a:solidFill>
              <a:latin typeface="Arial"/>
              <a:cs typeface="Arial"/>
            </a:endParaRPr>
          </a:p>
          <a:p>
            <a:pPr>
              <a:defRPr/>
            </a:pPr>
            <a:endParaRPr sz="1100" b="0" i="1" u="none" strike="noStrike" cap="none" spc="0">
              <a:solidFill>
                <a:srgbClr val="33348A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100" b="1" i="0" u="none" strike="noStrike" cap="none" spc="0">
                <a:solidFill>
                  <a:srgbClr val="33348A"/>
                </a:solidFill>
                <a:latin typeface="Inter Variable"/>
                <a:ea typeface="Inter Variable"/>
                <a:cs typeface="Inter Variable"/>
              </a:rPr>
              <a:t>Telegram</a:t>
            </a:r>
            <a:endParaRPr sz="1100" b="1" i="0" u="none" strike="noStrike" cap="none" spc="0">
              <a:solidFill>
                <a:srgbClr val="33348A"/>
              </a:solidFill>
              <a:latin typeface="Inter Variable"/>
              <a:cs typeface="Inter Variable"/>
            </a:endParaRPr>
          </a:p>
          <a:p>
            <a:pPr>
              <a:defRPr/>
            </a:pPr>
            <a:endParaRPr sz="1100" b="1" i="0" u="none" strike="noStrike" cap="none" spc="0">
              <a:solidFill>
                <a:srgbClr val="33348A"/>
              </a:solidFill>
              <a:latin typeface="Inter Variable"/>
              <a:cs typeface="Inter Variable"/>
            </a:endParaRPr>
          </a:p>
          <a:p>
            <a:pPr>
              <a:defRPr/>
            </a:pPr>
            <a:r>
              <a:rPr lang="en-US" sz="1100" b="1" i="0" u="none" strike="noStrike" cap="none" spc="0">
                <a:solidFill>
                  <a:srgbClr val="33348A"/>
                </a:solidFill>
                <a:latin typeface="Inter Variable"/>
                <a:ea typeface="Inter Variable"/>
                <a:cs typeface="Inter Variable"/>
              </a:rPr>
              <a:t>    «Философский клуб» </a:t>
            </a:r>
            <a:r>
              <a:rPr lang="en-US" sz="1100" b="1" i="0" u="none" strike="noStrike" cap="none" spc="0">
                <a:solidFill>
                  <a:srgbClr val="33348A"/>
                </a:solidFill>
                <a:latin typeface="Inter Variable"/>
                <a:ea typeface="Inter Variable"/>
                <a:cs typeface="Inter Variable"/>
              </a:rPr>
              <a:t>Ссылка: https://t.me/philosophy_club</a:t>
            </a:r>
            <a:endParaRPr sz="1100" b="1" i="0" u="none" strike="noStrike" cap="none" spc="0">
              <a:solidFill>
                <a:srgbClr val="33348A"/>
              </a:solidFill>
              <a:latin typeface="Inter Variable"/>
              <a:cs typeface="Inter Variable"/>
            </a:endParaRPr>
          </a:p>
          <a:p>
            <a:pPr>
              <a:defRPr/>
            </a:pPr>
            <a:endParaRPr sz="1100" b="1" i="0" u="none" strike="noStrike" cap="none" spc="0">
              <a:solidFill>
                <a:srgbClr val="33348A"/>
              </a:solidFill>
              <a:latin typeface="Inter Variable"/>
              <a:cs typeface="Inter Variable"/>
            </a:endParaRPr>
          </a:p>
          <a:p>
            <a:pPr>
              <a:defRPr/>
            </a:pPr>
            <a:r>
              <a:rPr lang="en-US" sz="1100" b="1" i="0" u="none" strike="noStrike" cap="none" spc="0">
                <a:solidFill>
                  <a:srgbClr val="33348A"/>
                </a:solidFill>
                <a:latin typeface="Inter Variable"/>
                <a:ea typeface="Inter Variable"/>
                <a:cs typeface="Inter Variable"/>
              </a:rPr>
              <a:t>    «Философия простым языком» </a:t>
            </a:r>
            <a:r>
              <a:rPr lang="en-US" sz="1100" b="1" i="0" u="none" strike="noStrike" cap="none" spc="0">
                <a:solidFill>
                  <a:srgbClr val="33348A"/>
                </a:solidFill>
                <a:latin typeface="Inter Variable"/>
                <a:ea typeface="Inter Variable"/>
                <a:cs typeface="Inter Variable"/>
              </a:rPr>
              <a:t>Ссылка: https://t.me/easy_philosophy</a:t>
            </a:r>
            <a:endParaRPr sz="1100" b="1" i="0" u="none" strike="noStrike" cap="none" spc="0">
              <a:solidFill>
                <a:srgbClr val="33348A"/>
              </a:solidFill>
              <a:latin typeface="Inter Variable"/>
              <a:cs typeface="Inter Variable"/>
            </a:endParaRPr>
          </a:p>
          <a:p>
            <a:pPr>
              <a:defRPr/>
            </a:pPr>
            <a:endParaRPr sz="1100" b="1" i="0" u="none" strike="noStrike" cap="none" spc="0">
              <a:solidFill>
                <a:srgbClr val="33348A"/>
              </a:solidFill>
              <a:latin typeface="Inter Variable"/>
              <a:cs typeface="Inter Variable"/>
            </a:endParaRPr>
          </a:p>
          <a:p>
            <a:pPr>
              <a:defRPr/>
            </a:pPr>
            <a:r>
              <a:rPr lang="en-US" sz="1100" b="1" i="0" u="none" strike="noStrike" cap="none" spc="0">
                <a:solidFill>
                  <a:srgbClr val="33348A"/>
                </a:solidFill>
                <a:latin typeface="Inter Variable"/>
                <a:ea typeface="Inter Variable"/>
                <a:cs typeface="Inter Variable"/>
              </a:rPr>
              <a:t>    «Философский навигатор» </a:t>
            </a:r>
            <a:r>
              <a:rPr lang="en-US" sz="1100" b="1" i="0" u="none" strike="noStrike" cap="none" spc="0">
                <a:solidFill>
                  <a:srgbClr val="33348A"/>
                </a:solidFill>
                <a:latin typeface="Inter Variable"/>
                <a:ea typeface="Inter Variable"/>
                <a:cs typeface="Inter Variable"/>
              </a:rPr>
              <a:t>Ссылка: https://t.me/philosophy_navigator</a:t>
            </a:r>
            <a:endParaRPr sz="1800" b="0" i="0" u="none" strike="noStrike" cap="none" spc="0">
              <a:solidFill>
                <a:srgbClr val="33348A"/>
              </a:solidFill>
              <a:latin typeface="Adwaita Mono"/>
              <a:cs typeface="Adwaita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4" name="Google Shape;134;p7"/>
          <p:cNvPicPr/>
          <p:nvPr/>
        </p:nvPicPr>
        <p:blipFill>
          <a:blip r:embed="rId3">
            <a:alphaModFix/>
          </a:blip>
          <a:srcRect l="24402" t="15479" r="24168" b="10837"/>
          <a:stretch/>
        </p:blipFill>
        <p:spPr bwMode="auto">
          <a:xfrm>
            <a:off x="6342264" y="2757268"/>
            <a:ext cx="4610279" cy="371549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57150" cap="flat" cmpd="sng">
            <a:solidFill>
              <a:srgbClr val="3334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7"/>
          <p:cNvPicPr/>
          <p:nvPr/>
        </p:nvPicPr>
        <p:blipFill>
          <a:blip r:embed="rId4">
            <a:alphaModFix/>
          </a:blip>
          <a:srcRect l="0" t="0" r="11911" b="0"/>
          <a:stretch/>
        </p:blipFill>
        <p:spPr bwMode="auto">
          <a:xfrm>
            <a:off x="6015046" y="1124296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 title="м"/>
          <p:cNvSpPr txBox="1"/>
          <p:nvPr/>
        </p:nvSpPr>
        <p:spPr bwMode="auto">
          <a:xfrm>
            <a:off x="6220325" y="1226225"/>
            <a:ext cx="58950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rgbClr val="000000"/>
              </a:buClr>
              <a:buSzPts val="3600"/>
              <a:buFont typeface="Arial"/>
              <a:buNone/>
              <a:defRPr/>
            </a:pPr>
            <a:r>
              <a:rPr lang="ru-RU"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rPr>
              <a:t>СТРАНИЦЫ И ПАБЛИКИ ОРГАНИЗАЦИЙ</a:t>
            </a:r>
            <a:endParaRPr sz="3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7" name="Google Shape;137;p7"/>
          <p:cNvSpPr txBox="1"/>
          <p:nvPr/>
        </p:nvSpPr>
        <p:spPr bwMode="auto">
          <a:xfrm>
            <a:off x="348585" y="1898524"/>
            <a:ext cx="5666459" cy="326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Институт Философии (РАН): </a:t>
            </a:r>
            <a:endParaRPr lang="ru-RU"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 b="0" i="0" u="sng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https://vk.com/iph_ras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Философский факультет МГУ: </a:t>
            </a:r>
            <a:r>
              <a:rPr lang="ru-RU" sz="1800" u="sng">
                <a:solidFill>
                  <a:srgbClr val="33348A"/>
                </a:solidFill>
                <a:latin typeface="Calibri"/>
                <a:ea typeface="Calibri"/>
                <a:cs typeface="Calibri"/>
                <a:hlinkClick r:id="rId5" tooltip="https://vk.com/philosophy_msu"/>
              </a:rPr>
              <a:t>https://vk.com/philosophy_msu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r>
              <a:rPr lang="en-US" sz="1800" b="0" i="0" u="none" strike="noStrike" cap="none" spc="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Философский факультет МГУ им. М.В. Ломоносова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u="sng">
                <a:solidFill>
                  <a:schemeClr val="hlink"/>
                </a:solidFill>
                <a:hlinkClick r:id="rId6" tooltip="https://philos.msu.ru/"/>
              </a:rPr>
              <a:t>https://philos.msu.ru</a:t>
            </a:r>
            <a:endParaRPr/>
          </a:p>
          <a:p>
            <a:pPr marL="0" lvl="0" indent="0" algn="l">
              <a:lnSpc>
                <a:spcPct val="114999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1800">
                <a:solidFill>
                  <a:srgbClr val="33348A"/>
                </a:solidFill>
              </a:rPr>
              <a:t>Философский факультет РГГУ - официальная группа: </a:t>
            </a:r>
            <a:r>
              <a:rPr lang="ru-RU" sz="1800">
                <a:solidFill>
                  <a:srgbClr val="33348A"/>
                </a:solidFill>
                <a:latin typeface="Calibri"/>
                <a:ea typeface="Calibri"/>
                <a:cs typeface="Calibri"/>
              </a:rPr>
              <a:t>https://vk.com/ffrggu</a:t>
            </a:r>
            <a:endParaRPr sz="1800">
              <a:solidFill>
                <a:srgbClr val="33348A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ONLYOFFICE/8.3.1.25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2</cp:revision>
  <dcterms:modified xsi:type="dcterms:W3CDTF">2025-03-15T15:35:51Z</dcterms:modified>
</cp:coreProperties>
</file>